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76" r:id="rId2"/>
    <p:sldId id="279" r:id="rId3"/>
    <p:sldId id="280" r:id="rId4"/>
    <p:sldId id="283" r:id="rId5"/>
    <p:sldId id="284" r:id="rId6"/>
    <p:sldId id="275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78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C58805"/>
    <a:srgbClr val="D39E18"/>
    <a:srgbClr val="D6A31B"/>
    <a:srgbClr val="F1C12C"/>
    <a:srgbClr val="CD9611"/>
    <a:srgbClr val="8F6003"/>
    <a:srgbClr val="C88D09"/>
    <a:srgbClr val="AC7300"/>
    <a:srgbClr val="D39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13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1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4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99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64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image" Target="../media/image26.png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notesSlide" Target="../notesSlides/notesSlide17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7520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20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xmlns="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xmlns="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xmlns="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xmlns="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93" y="2322686"/>
            <a:ext cx="3762375" cy="310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xmlns="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896658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518B3199-FF2C-F11A-46F4-C82C62469556}"/>
              </a:ext>
            </a:extLst>
          </p:cNvPr>
          <p:cNvSpPr/>
          <p:nvPr/>
        </p:nvSpPr>
        <p:spPr>
          <a:xfrm>
            <a:off x="0" y="-473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8518178" y="2938575"/>
            <a:ext cx="472968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IFFT error : 0.049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PBR error : 1.312 m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err="1" smtClean="0"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error : 0.650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First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xmlns="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ABEABEA-04A1-4F67-1F59-54EB1CA2282A}"/>
              </a:ext>
            </a:extLst>
          </p:cNvPr>
          <p:cNvSpPr/>
          <p:nvPr/>
        </p:nvSpPr>
        <p:spPr>
          <a:xfrm>
            <a:off x="8905327" y="2955496"/>
            <a:ext cx="45719" cy="90636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02306"/>
            <a:ext cx="8291374" cy="3928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xmlns="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Second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19806"/>
            <a:ext cx="6678062" cy="333903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4" y="1619806"/>
            <a:ext cx="3618167" cy="333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-12930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Third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1F0ED"/>
              </a:clrFrom>
              <a:clrTo>
                <a:srgbClr val="F1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2" y="1643979"/>
            <a:ext cx="6030037" cy="4172877"/>
          </a:xfrm>
          <a:prstGeom prst="rect">
            <a:avLst/>
          </a:prstGeom>
        </p:spPr>
      </p:pic>
      <p:graphicFrame>
        <p:nvGraphicFramePr>
          <p:cNvPr id="22" name="Πίνακας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4079"/>
              </p:ext>
            </p:extLst>
          </p:nvPr>
        </p:nvGraphicFramePr>
        <p:xfrm>
          <a:off x="7151551" y="2299567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xmlns="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xmlns="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to Target</a:t>
                      </a:r>
                      <a:r>
                        <a:rPr lang="en-US" baseline="0" dirty="0" smtClean="0"/>
                        <a:t> 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l-GR" dirty="0" smtClean="0"/>
                        <a:t>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4.5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787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Error Heat Map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" y="1439371"/>
            <a:ext cx="4861941" cy="4626407"/>
          </a:xfrm>
          <a:prstGeom prst="rect">
            <a:avLst/>
          </a:prstGeom>
        </p:spPr>
      </p:pic>
      <p:graphicFrame>
        <p:nvGraphicFramePr>
          <p:cNvPr id="17" name="Πίνακας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52849"/>
              </p:ext>
            </p:extLst>
          </p:nvPr>
        </p:nvGraphicFramePr>
        <p:xfrm>
          <a:off x="6426200" y="2178732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xmlns="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xmlns="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Average error </a:t>
                      </a:r>
                      <a:r>
                        <a:rPr lang="en-US" baseline="0" smtClean="0"/>
                        <a:t>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0.142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0.177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0.193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78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xmlns="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Sub-meter ranging achieved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Modular &amp; scalable Solution 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Cost-effective design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xmlns="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17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xmlns="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 real-time </a:t>
            </a:r>
            <a:r>
              <a:rPr lang="en-US" sz="1800" dirty="0" smtClean="0"/>
              <a:t>supervision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Anchor </a:t>
            </a:r>
            <a:r>
              <a:rPr lang="en-US" sz="1800" dirty="0" smtClean="0"/>
              <a:t>Hardware Optimization</a:t>
            </a:r>
            <a:endParaRPr lang="en-US" sz="18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xmlns="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xmlns="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xmlns="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xmlns="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20" name="Εικόνα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87" y="1725883"/>
            <a:ext cx="3762375" cy="310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xmlns="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xmlns="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054B6B4-07A2-8672-0C36-D779A8412D5D}"/>
              </a:ext>
            </a:extLst>
          </p:cNvPr>
          <p:cNvSpPr txBox="1"/>
          <p:nvPr/>
        </p:nvSpPr>
        <p:spPr>
          <a:xfrm>
            <a:off x="1055912" y="1578431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b="1" i="1" u="sng" dirty="0" err="1">
                <a:solidFill>
                  <a:schemeClr val="tx1"/>
                </a:solidFill>
              </a:rPr>
              <a:t>Upright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Conventional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Desig</a:t>
            </a:r>
            <a:r>
              <a:rPr lang="en-US" sz="1400" b="1" i="1" u="sng" dirty="0">
                <a:solidFill>
                  <a:schemeClr val="tx1"/>
                </a:solidFill>
              </a:rPr>
              <a:t>n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P22 </a:t>
            </a:r>
            <a:r>
              <a:rPr lang="el-GR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                               σελ.3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FEA Set Up</a:t>
            </a:r>
            <a:r>
              <a:rPr lang="el-GR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                   σελ.4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91BFF08-BF2E-D435-AFA4-A25C86F8FA0A}"/>
              </a:ext>
            </a:extLst>
          </p:cNvPr>
          <p:cNvSpPr txBox="1"/>
          <p:nvPr/>
        </p:nvSpPr>
        <p:spPr>
          <a:xfrm>
            <a:off x="1067153" y="2714169"/>
            <a:ext cx="4860000" cy="2677656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Topology </a:t>
            </a:r>
            <a:r>
              <a:rPr lang="en-US" b="1" i="1" u="sng" dirty="0" err="1">
                <a:solidFill>
                  <a:schemeClr val="tx1"/>
                </a:solidFill>
              </a:rPr>
              <a:t>Optomization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Design Space 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Definition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σελ.5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Load cases scenario           </a:t>
            </a:r>
            <a:r>
              <a:rPr lang="el-GR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σελ.6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Hyperworks</a:t>
            </a:r>
            <a:r>
              <a:rPr lang="en-US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topology set up </a:t>
            </a:r>
            <a:r>
              <a:rPr lang="el-GR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Analysis Set Up                   </a:t>
            </a:r>
            <a:r>
              <a:rPr lang="el-GR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σελ.8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Results                               </a:t>
            </a:r>
            <a:r>
              <a:rPr lang="el-GR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σελ. 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CAD &amp; Calculations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σελ.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Validation FEA Set Up </a:t>
            </a:r>
            <a:r>
              <a:rPr lang="el-GR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σελ.11</a:t>
            </a:r>
            <a:endParaRPr lang="el-GR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Comparison Tool</a:t>
            </a:r>
            <a:r>
              <a:rPr lang="el-GR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          σελ.12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4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9AD487-57EC-68F5-A82C-7556315FA23C}"/>
              </a:ext>
            </a:extLst>
          </p:cNvPr>
          <p:cNvSpPr txBox="1"/>
          <p:nvPr/>
        </p:nvSpPr>
        <p:spPr>
          <a:xfrm>
            <a:off x="6422571" y="1578431"/>
            <a:ext cx="4860000" cy="738664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YAW Moments Methods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Yaw Moment Diagrams </a:t>
            </a:r>
            <a:r>
              <a:rPr lang="el-GR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SkidPad</a:t>
            </a:r>
            <a:r>
              <a:rPr lang="en-US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Competition</a:t>
            </a:r>
            <a:r>
              <a:rPr lang="el-GR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σελ.15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0A20CE-5D4C-EEDD-232A-C40FA35024F5}"/>
              </a:ext>
            </a:extLst>
          </p:cNvPr>
          <p:cNvSpPr txBox="1"/>
          <p:nvPr/>
        </p:nvSpPr>
        <p:spPr>
          <a:xfrm>
            <a:off x="6422570" y="2714169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Additive Manufacturing With SLM</a:t>
            </a: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Final Geometry based on manufacturing needs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σελ.16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Thermo-Mechanical Analysis</a:t>
            </a:r>
            <a:r>
              <a:rPr lang="el-GR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σελ.17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Dimensional Measurements  CMM</a:t>
            </a:r>
            <a:r>
              <a:rPr lang="el-GR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σελ.18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2DEBE7D-DCC4-4078-17BB-307F571B5131}"/>
              </a:ext>
            </a:extLst>
          </p:cNvPr>
          <p:cNvSpPr txBox="1"/>
          <p:nvPr/>
        </p:nvSpPr>
        <p:spPr>
          <a:xfrm>
            <a:off x="6422570" y="4084285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xmlns="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xmlns="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xmlns="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xmlns="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49" y="2031823"/>
            <a:ext cx="5279867" cy="2801562"/>
          </a:xfrm>
          <a:prstGeom prst="rect">
            <a:avLst/>
          </a:prstGeom>
        </p:spPr>
      </p:pic>
      <p:sp>
        <p:nvSpPr>
          <p:cNvPr id="5" name="AutoShape 2" descr="Εικόνα 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" y="1066288"/>
            <a:ext cx="4725423" cy="4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xmlns="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DBDBF1-16B0-9672-A4B0-1E22CB9E1116}"/>
              </a:ext>
            </a:extLst>
          </p:cNvPr>
          <p:cNvSpPr txBox="1"/>
          <p:nvPr/>
        </p:nvSpPr>
        <p:spPr>
          <a:xfrm>
            <a:off x="594362" y="214950"/>
            <a:ext cx="62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BLE </a:t>
            </a:r>
            <a:r>
              <a:rPr lang="en-US" sz="3200" b="1" dirty="0">
                <a:solidFill>
                  <a:srgbClr val="C28300"/>
                </a:solidFill>
              </a:rPr>
              <a:t>Positioning </a:t>
            </a:r>
            <a:r>
              <a:rPr lang="en-US" sz="3200" b="1" dirty="0" smtClean="0">
                <a:solidFill>
                  <a:srgbClr val="C28300"/>
                </a:solidFill>
              </a:rPr>
              <a:t>Approaches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3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xmlns="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6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096" y="178315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RSSI (Received Signal Strength)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xmlns="" id="{8296D391-7E35-AB43-A94A-4CDE94486E70}"/>
              </a:ext>
            </a:extLst>
          </p:cNvPr>
          <p:cNvSpPr/>
          <p:nvPr/>
        </p:nvSpPr>
        <p:spPr>
          <a:xfrm rot="16200000">
            <a:off x="6030925" y="-36963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Google Shape;109;p16">
            <a:extLst>
              <a:ext uri="{FF2B5EF4-FFF2-40B4-BE49-F238E27FC236}">
                <a16:creationId xmlns:a16="http://schemas.microsoft.com/office/drawing/2014/main" xmlns="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137602" y="1750218"/>
            <a:ext cx="3343198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Channel Sounding (BLE 6.0)</a:t>
            </a:r>
            <a:endParaRPr lang="en-US" sz="1700" b="1" i="1" dirty="0" smtClean="0">
              <a:latin typeface="+mj-lt"/>
            </a:endParaRPr>
          </a:p>
          <a:p>
            <a:pPr marL="203200"/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3844226" y="1783159"/>
            <a:ext cx="59692" cy="4442507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 flipH="1">
            <a:off x="8121706" y="1783159"/>
            <a:ext cx="45719" cy="444250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3792519" y="1774143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err="1">
                <a:latin typeface="+mj-lt"/>
              </a:rPr>
              <a:t>AoA</a:t>
            </a:r>
            <a:r>
              <a:rPr lang="en-US" sz="1700" b="1" i="1" dirty="0">
                <a:latin typeface="+mj-lt"/>
              </a:rPr>
              <a:t> / </a:t>
            </a:r>
            <a:r>
              <a:rPr lang="en-US" sz="1700" b="1" i="1" dirty="0" err="1">
                <a:latin typeface="+mj-lt"/>
              </a:rPr>
              <a:t>AoD</a:t>
            </a:r>
            <a:r>
              <a:rPr lang="en-US" sz="1700" b="1" i="1" dirty="0">
                <a:latin typeface="+mj-lt"/>
              </a:rPr>
              <a:t> (Direction Finding arrays</a:t>
            </a:r>
            <a:r>
              <a:rPr lang="en-US" sz="1700" b="1" i="1" dirty="0" smtClean="0">
                <a:latin typeface="+mj-lt"/>
              </a:rPr>
              <a:t>)</a:t>
            </a:r>
            <a:endParaRPr lang="el-GR" sz="1800" dirty="0" smtClean="0">
              <a:latin typeface="+mj-lt"/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61" y="2604565"/>
            <a:ext cx="3567363" cy="3123113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" y="3092129"/>
            <a:ext cx="3597771" cy="2195805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47" y="3087838"/>
            <a:ext cx="3817444" cy="22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IFFT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Measure </a:t>
            </a:r>
            <a:r>
              <a:rPr lang="en-US" sz="1200" b="1" dirty="0"/>
              <a:t>channel transfer H(f)</a:t>
            </a:r>
            <a:r>
              <a:rPr lang="en-US" sz="1200" dirty="0"/>
              <a:t> on multiple tones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b="1" dirty="0"/>
              <a:t>IFFT → CIR</a:t>
            </a:r>
            <a:r>
              <a:rPr lang="en-US" sz="1200" dirty="0"/>
              <a:t> to expose first arrival peak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First detectable path delay → </a:t>
            </a:r>
            <a:r>
              <a:rPr lang="en-US" sz="1200" b="1" dirty="0"/>
              <a:t>distance = </a:t>
            </a:r>
            <a:r>
              <a:rPr lang="en-US" sz="1200" b="1" dirty="0" err="1"/>
              <a:t>c·τ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Strong in LOS, stable in mild multipath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IFFT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Fast Fourier Transform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70759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" y="2326113"/>
            <a:ext cx="5739674" cy="31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PBR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Phase of tones </a:t>
            </a:r>
            <a:r>
              <a:rPr lang="en-US" sz="1200" dirty="0"/>
              <a:t>shifts with distance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ompare </a:t>
            </a:r>
            <a:r>
              <a:rPr lang="en-US" sz="1200" dirty="0"/>
              <a:t>across frequencies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Multi-tone </a:t>
            </a:r>
            <a:r>
              <a:rPr lang="en-US" sz="1200" dirty="0"/>
              <a:t>fit resolves </a:t>
            </a:r>
            <a:r>
              <a:rPr lang="en-US" sz="1200" b="1" dirty="0" smtClean="0"/>
              <a:t>2</a:t>
            </a:r>
            <a:r>
              <a:rPr lang="el-GR" sz="1200" b="1" dirty="0"/>
              <a:t>π </a:t>
            </a:r>
            <a:r>
              <a:rPr lang="en-US" sz="1200" b="1" dirty="0" smtClean="0"/>
              <a:t>wrapping</a:t>
            </a:r>
            <a:endParaRPr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Phase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341219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7" y="1385805"/>
            <a:ext cx="5351657" cy="4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xmlns="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xmlns="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307" y1="81361" x2="20050" y2="73669"/>
                        <a14:foregroundMark x1="57673" y1="87278" x2="48762" y2="87574"/>
                        <a14:foregroundMark x1="61634" y1="92308" x2="60396" y2="99112"/>
                        <a14:foregroundMark x1="36881" y1="87278" x2="38119" y2="99112"/>
                        <a14:foregroundMark x1="38614" y1="98225" x2="52723" y2="96154"/>
                        <a14:foregroundMark x1="56931" y1="82544" x2="42574" y2="84320"/>
                        <a14:foregroundMark x1="49010" y1="76923" x2="49010" y2="76923"/>
                        <a14:foregroundMark x1="36139" y1="63905" x2="32178" y2="44083"/>
                        <a14:foregroundMark x1="57921" y1="12130" x2="57921" y2="12130"/>
                        <a14:foregroundMark x1="25000" y1="19231" x2="24752" y2="5621"/>
                        <a14:foregroundMark x1="25000" y1="2663" x2="24257" y2="0"/>
                        <a14:foregroundMark x1="25000" y1="3550" x2="25000" y2="3254"/>
                        <a14:foregroundMark x1="69802" y1="16864" x2="67822" y2="0"/>
                        <a14:foregroundMark x1="66832" y1="1479" x2="25248" y2="888"/>
                        <a14:foregroundMark x1="39604" y1="9172" x2="39604" y2="9172"/>
                        <a14:foregroundMark x1="51733" y1="9172" x2="38861" y2="18935"/>
                        <a14:foregroundMark x1="36881" y1="9763" x2="30941" y2="19822"/>
                        <a14:foregroundMark x1="32178" y1="8580" x2="51485" y2="13905"/>
                        <a14:foregroundMark x1="32178" y1="8580" x2="53713" y2="6805"/>
                        <a14:foregroundMark x1="56683" y1="9467" x2="60396" y2="15089"/>
                        <a14:foregroundMark x1="62376" y1="4734" x2="62376" y2="16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1652274"/>
            <a:ext cx="3848100" cy="3219450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08" y="1652274"/>
            <a:ext cx="3762375" cy="310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xmlns="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xmlns="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xmlns="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xmlns="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397</Words>
  <Application>Microsoft Office PowerPoint</Application>
  <PresentationFormat>Ευρεία οθόνη</PresentationFormat>
  <Paragraphs>165</Paragraphs>
  <Slides>18</Slides>
  <Notes>17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HP</cp:lastModifiedBy>
  <cp:revision>201</cp:revision>
  <dcterms:modified xsi:type="dcterms:W3CDTF">2025-10-21T18:33:56Z</dcterms:modified>
</cp:coreProperties>
</file>